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07" r:id="rId3"/>
    <p:sldId id="344" r:id="rId4"/>
    <p:sldId id="345" r:id="rId5"/>
    <p:sldId id="346" r:id="rId6"/>
    <p:sldId id="347" r:id="rId7"/>
    <p:sldId id="348" r:id="rId8"/>
    <p:sldId id="349" r:id="rId9"/>
    <p:sldId id="32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8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2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Derivative </a:t>
            </a:r>
            <a:br>
              <a:rPr lang="en-US" dirty="0"/>
            </a:br>
            <a:r>
              <a:rPr lang="en-US" sz="2800" dirty="0"/>
              <a:t>Problem Examples Part 1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37959F1-98B8-420B-A4A1-AFF934F3D7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95"/>
    </mc:Choice>
    <mc:Fallback>
      <p:transition spd="slow" advTm="56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 Problem Examples Part 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1811" y="1233577"/>
                <a:ext cx="10968373" cy="4658265"/>
              </a:xfrm>
            </p:spPr>
            <p:txBody>
              <a:bodyPr>
                <a:normAutofit/>
              </a:bodyPr>
              <a:lstStyle/>
              <a:p>
                <a:r>
                  <a:rPr lang="en-US" dirty="0">
                    <a:cs typeface="Times New Roman" panose="02020603050405020304" pitchFamily="18" charset="0"/>
                  </a:rPr>
                  <a:t>To take the derivative of any function we can follow the following steps: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cs typeface="Times New Roman" panose="02020603050405020304" pitchFamily="18" charset="0"/>
                  </a:rPr>
                  <a:t>If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>
                    <a:cs typeface="Times New Roman" panose="02020603050405020304" pitchFamily="18" charset="0"/>
                  </a:rPr>
                  <a:t> ,then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𝑎𝑛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lvl="1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000" dirty="0"/>
                  <a:t> is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000" dirty="0"/>
                  <a:t> and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000" dirty="0"/>
                  <a:t> is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sz="2000" dirty="0"/>
              </a:p>
              <a:p>
                <a:pPr lvl="1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000" dirty="0"/>
                  <a:t> is the number in front of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sz="2000" dirty="0"/>
              </a:p>
              <a:p>
                <a:pPr lvl="1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/>
                  <a:t> is the exponent of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sz="32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32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1811" y="1233577"/>
                <a:ext cx="10968373" cy="4658265"/>
              </a:xfrm>
              <a:blipFill>
                <a:blip r:embed="rId4"/>
                <a:stretch>
                  <a:fillRect l="-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D8EA063-F867-4416-BC82-29C0C19725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250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185"/>
    </mc:Choice>
    <mc:Fallback>
      <p:transition spd="slow" advTm="611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 Problem Examples Part 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1811" y="1233577"/>
                <a:ext cx="10968373" cy="5236234"/>
              </a:xfrm>
            </p:spPr>
            <p:txBody>
              <a:bodyPr>
                <a:norm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cs typeface="Times New Roman" panose="02020603050405020304" pitchFamily="18" charset="0"/>
                  </a:rPr>
                  <a:t>If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>
                    <a:cs typeface="Times New Roman" panose="02020603050405020304" pitchFamily="18" charset="0"/>
                  </a:rPr>
                  <a:t> ,then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𝑎𝑛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Q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dirty="0">
                        <a:cs typeface="Times New Roman" panose="02020603050405020304" pitchFamily="18" charset="0"/>
                      </a:rPr>
                      <m:t>uestion</m:t>
                    </m:r>
                    <m:r>
                      <a:rPr lang="en-US" dirty="0">
                        <a:cs typeface="Times New Roman" panose="02020603050405020304" pitchFamily="18" charset="0"/>
                      </a:rPr>
                      <m:t> 1.</m:t>
                    </m:r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dirty="0"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dirty="0">
                          <a:cs typeface="Times New Roman" panose="02020603050405020304" pitchFamily="18" charset="0"/>
                        </a:rPr>
                        <m:t>=3</m:t>
                      </m:r>
                      <m:r>
                        <a:rPr lang="en-US" dirty="0">
                          <a:cs typeface="Times New Roman" panose="02020603050405020304" pitchFamily="18" charset="0"/>
                        </a:rPr>
                        <m:t>𝑥</m:t>
                      </m:r>
                      <m:r>
                        <a:rPr lang="en-US" dirty="0">
                          <a:cs typeface="Times New Roman" panose="02020603050405020304" pitchFamily="18" charset="0"/>
                        </a:rPr>
                        <m:t>+4</m:t>
                      </m:r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=3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+4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p>
                      </m:sSup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Derivative: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=3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1−1</m:t>
                                  </m:r>
                                </m:e>
                              </m:d>
                            </m:sup>
                          </m:s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+4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e>
                      </m:d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𝑁𝐴</m:t>
                          </m:r>
                        </m:e>
                      </m:d>
                    </m:oMath>
                  </m:oMathPara>
                </a14:m>
                <a:endParaRPr lang="en-US" b="0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=3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0</m:t>
                                  </m:r>
                                </m:e>
                              </m:d>
                            </m:sup>
                          </m:sSup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0</m:t>
                      </m:r>
                    </m:oMath>
                  </m:oMathPara>
                </a14:m>
                <a:endParaRPr lang="en-US" b="0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=3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0</m:t>
                      </m:r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3</m:t>
                      </m:r>
                    </m:oMath>
                  </m:oMathPara>
                </a14:m>
                <a:endParaRPr lang="en-US" b="0" dirty="0"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1811" y="1233577"/>
                <a:ext cx="10968373" cy="5236234"/>
              </a:xfrm>
              <a:blipFill>
                <a:blip r:embed="rId4"/>
                <a:stretch>
                  <a:fillRect l="-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DC308367-CC78-4D3E-917A-92D8C640BF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8884" y="2001238"/>
            <a:ext cx="3953468" cy="3890604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50DC862-AEE9-4F32-8933-2387D35A00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755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166"/>
    </mc:Choice>
    <mc:Fallback>
      <p:transition spd="slow" advTm="961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 Problem Examples Part 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1811" y="1233577"/>
                <a:ext cx="10968373" cy="5236234"/>
              </a:xfrm>
            </p:spPr>
            <p:txBody>
              <a:bodyPr>
                <a:norm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cs typeface="Times New Roman" panose="02020603050405020304" pitchFamily="18" charset="0"/>
                  </a:rPr>
                  <a:t>If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>
                    <a:cs typeface="Times New Roman" panose="02020603050405020304" pitchFamily="18" charset="0"/>
                  </a:rPr>
                  <a:t> ,then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𝑎𝑛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Q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dirty="0">
                        <a:cs typeface="Times New Roman" panose="02020603050405020304" pitchFamily="18" charset="0"/>
                      </a:rPr>
                      <m:t>uestion</m:t>
                    </m:r>
                    <m:r>
                      <a:rPr lang="en-US" dirty="0"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dirty="0">
                        <a:cs typeface="Times New Roman" panose="02020603050405020304" pitchFamily="18" charset="0"/>
                      </a:rPr>
                      <m:t>.</m:t>
                    </m:r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dirty="0"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dirty="0"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3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Derivative: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=3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e>
                      </m:d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−1</m:t>
                                  </m:r>
                                </m:e>
                              </m:d>
                            </m:sup>
                          </m:sSup>
                        </m:e>
                      </m:d>
                    </m:oMath>
                  </m:oMathPara>
                </a14:m>
                <a:endParaRPr lang="en-US" b="0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6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e>
                              </m:d>
                            </m:sup>
                          </m:sSup>
                        </m:e>
                      </m:d>
                    </m:oMath>
                  </m:oMathPara>
                </a14:m>
                <a:endParaRPr lang="en-US" b="0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6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𝑥</m:t>
                      </m:r>
                    </m:oMath>
                  </m:oMathPara>
                </a14:m>
                <a:endParaRPr lang="en-US" b="0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b="0" dirty="0"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1811" y="1233577"/>
                <a:ext cx="10968373" cy="5236234"/>
              </a:xfrm>
              <a:blipFill>
                <a:blip r:embed="rId4"/>
                <a:stretch>
                  <a:fillRect l="-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A2ABC570-4B1F-4DD4-87B4-A1D8E1EB6C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9078" y="2146629"/>
            <a:ext cx="4946676" cy="3477794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9AD75F5-AD27-45BB-92A6-E945C25DAB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110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109"/>
    </mc:Choice>
    <mc:Fallback>
      <p:transition spd="slow" advTm="471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 Problem Examples Part 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1811" y="1233577"/>
                <a:ext cx="5288657" cy="5236234"/>
              </a:xfrm>
            </p:spPr>
            <p:txBody>
              <a:bodyPr>
                <a:normAutofit fontScale="85000" lnSpcReduction="20000"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cs typeface="Times New Roman" panose="02020603050405020304" pitchFamily="18" charset="0"/>
                  </a:rPr>
                  <a:t>If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>
                    <a:cs typeface="Times New Roman" panose="02020603050405020304" pitchFamily="18" charset="0"/>
                  </a:rPr>
                  <a:t> ,then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𝑎𝑛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Q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dirty="0">
                        <a:cs typeface="Times New Roman" panose="02020603050405020304" pitchFamily="18" charset="0"/>
                      </a:rPr>
                      <m:t>uestion</m:t>
                    </m:r>
                    <m:r>
                      <a:rPr lang="en-US" dirty="0"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dirty="0">
                        <a:cs typeface="Times New Roman" panose="02020603050405020304" pitchFamily="18" charset="0"/>
                      </a:rPr>
                      <m:t>.</m:t>
                    </m:r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dirty="0"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dirty="0"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3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Derivative: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6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𝑥</m:t>
                      </m:r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b="0" dirty="0">
                    <a:cs typeface="Times New Roman" panose="02020603050405020304" pitchFamily="18" charset="0"/>
                  </a:rPr>
                  <a:t>The slope is dependent on the value of x. This is calculus. </a:t>
                </a: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So what is the slope at different x values?</a:t>
                </a:r>
              </a:p>
              <a:p>
                <a:pPr/>
                <a:r>
                  <a:rPr lang="en-US" b="0" dirty="0">
                    <a:cs typeface="Times New Roman" panose="02020603050405020304" pitchFamily="18" charset="0"/>
                  </a:rPr>
                  <a:t>X = 0 then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endParaRPr lang="en-US" b="0" dirty="0">
                  <a:cs typeface="Times New Roman" panose="02020603050405020304" pitchFamily="18" charset="0"/>
                </a:endParaRPr>
              </a:p>
              <a:p>
                <a:pPr/>
                <a:r>
                  <a:rPr lang="en-US" dirty="0">
                    <a:cs typeface="Times New Roman" panose="02020603050405020304" pitchFamily="18" charset="0"/>
                  </a:rPr>
                  <a:t>X = 0.1 then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.6</m:t>
                    </m:r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r>
                  <a:rPr lang="en-US" dirty="0">
                    <a:cs typeface="Times New Roman" panose="02020603050405020304" pitchFamily="18" charset="0"/>
                  </a:rPr>
                  <a:t>X = 1 then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</m:t>
                    </m:r>
                  </m:oMath>
                </a14:m>
                <a:endParaRPr lang="en-US" b="0" dirty="0">
                  <a:cs typeface="Times New Roman" panose="02020603050405020304" pitchFamily="18" charset="0"/>
                </a:endParaRPr>
              </a:p>
              <a:p>
                <a:r>
                  <a:rPr lang="en-US" dirty="0">
                    <a:cs typeface="Times New Roman" panose="02020603050405020304" pitchFamily="18" charset="0"/>
                  </a:rPr>
                  <a:t>X = 10 then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60</m:t>
                    </m:r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r>
                  <a:rPr lang="en-US" dirty="0">
                    <a:cs typeface="Times New Roman" panose="02020603050405020304" pitchFamily="18" charset="0"/>
                  </a:rPr>
                  <a:t>X = -10 then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60</m:t>
                    </m:r>
                  </m:oMath>
                </a14:m>
                <a:endParaRPr lang="en-US" b="0" dirty="0"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1811" y="1233577"/>
                <a:ext cx="5288657" cy="5236234"/>
              </a:xfrm>
              <a:blipFill>
                <a:blip r:embed="rId4"/>
                <a:stretch>
                  <a:fillRect l="-13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A2ABC570-4B1F-4DD4-87B4-A1D8E1EB6C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5674" y="1905090"/>
            <a:ext cx="4946676" cy="3477794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3045C30-921C-4552-BDAB-6E3DECB3F8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565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206"/>
    </mc:Choice>
    <mc:Fallback>
      <p:transition spd="slow" advTm="582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 Problem Examples Part 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1811" y="1233577"/>
                <a:ext cx="5288657" cy="5236234"/>
              </a:xfrm>
            </p:spPr>
            <p:txBody>
              <a:bodyPr>
                <a:norm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cs typeface="Times New Roman" panose="02020603050405020304" pitchFamily="18" charset="0"/>
                  </a:rPr>
                  <a:t>If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>
                    <a:cs typeface="Times New Roman" panose="02020603050405020304" pitchFamily="18" charset="0"/>
                  </a:rPr>
                  <a:t> ,then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𝑎𝑛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Q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dirty="0">
                        <a:cs typeface="Times New Roman" panose="02020603050405020304" pitchFamily="18" charset="0"/>
                      </a:rPr>
                      <m:t>uestion</m:t>
                    </m:r>
                    <m:r>
                      <a:rPr lang="en-US" dirty="0"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  <m:r>
                      <a:rPr lang="en-US" dirty="0">
                        <a:cs typeface="Times New Roman" panose="02020603050405020304" pitchFamily="18" charset="0"/>
                      </a:rPr>
                      <m:t>.</m:t>
                    </m:r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dirty="0"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dirty="0"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−2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𝑥</m:t>
                      </m:r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Derivative: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2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(2−1)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−2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(1−1)</m:t>
                          </m:r>
                        </m:sup>
                      </m:sSup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2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−2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=2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𝑥</m:t>
                      </m:r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−2</m:t>
                      </m:r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b="0" dirty="0"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1811" y="1233577"/>
                <a:ext cx="5288657" cy="5236234"/>
              </a:xfrm>
              <a:blipFill>
                <a:blip r:embed="rId4"/>
                <a:stretch>
                  <a:fillRect l="-18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2CD54B66-3DA6-4F42-B4CA-498D6A7080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9442" y="1920887"/>
            <a:ext cx="5623872" cy="3984416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79DDF1E-B839-41AD-8695-F8AC038C5E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2668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801"/>
    </mc:Choice>
    <mc:Fallback>
      <p:transition spd="slow" advTm="838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 Problem Examples Part 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1811" y="1233577"/>
                <a:ext cx="5288657" cy="5236234"/>
              </a:xfrm>
            </p:spPr>
            <p:txBody>
              <a:bodyPr>
                <a:norm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cs typeface="Times New Roman" panose="02020603050405020304" pitchFamily="18" charset="0"/>
                  </a:rPr>
                  <a:t>If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>
                    <a:cs typeface="Times New Roman" panose="02020603050405020304" pitchFamily="18" charset="0"/>
                  </a:rPr>
                  <a:t> ,then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𝑎𝑛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Q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dirty="0">
                        <a:cs typeface="Times New Roman" panose="02020603050405020304" pitchFamily="18" charset="0"/>
                      </a:rPr>
                      <m:t>uestion</m:t>
                    </m:r>
                    <m:r>
                      <a:rPr lang="en-US" dirty="0"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  <m:r>
                      <a:rPr lang="en-US" dirty="0">
                        <a:cs typeface="Times New Roman" panose="02020603050405020304" pitchFamily="18" charset="0"/>
                      </a:rPr>
                      <m:t>.</m:t>
                    </m:r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dirty="0"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dirty="0"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den>
                      </m:f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Derivative: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−1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(−1−1)</m:t>
                          </m:r>
                        </m:sup>
                      </m:sSup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−1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−2</m:t>
                          </m:r>
                        </m:sup>
                      </m:sSup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num>
                        <m:den>
                          <m:sSup>
                            <m:sSup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b="0" dirty="0"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1811" y="1233577"/>
                <a:ext cx="5288657" cy="5236234"/>
              </a:xfrm>
              <a:blipFill>
                <a:blip r:embed="rId4"/>
                <a:stretch>
                  <a:fillRect l="-18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25AC3073-750E-4A74-A0AD-4B709BB9E6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0724" y="1771919"/>
            <a:ext cx="6041665" cy="4413221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41530D9-5388-4220-AA33-4F29EC515D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789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505"/>
    </mc:Choice>
    <mc:Fallback>
      <p:transition spd="slow" advTm="1745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 Problem Examples Part 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1811" y="1233577"/>
                <a:ext cx="5288657" cy="5236234"/>
              </a:xfrm>
            </p:spPr>
            <p:txBody>
              <a:bodyPr>
                <a:normAutofit fontScale="85000" lnSpcReduction="10000"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cs typeface="Times New Roman" panose="02020603050405020304" pitchFamily="18" charset="0"/>
                  </a:rPr>
                  <a:t>If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>
                    <a:cs typeface="Times New Roman" panose="02020603050405020304" pitchFamily="18" charset="0"/>
                  </a:rPr>
                  <a:t> ,then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𝑎𝑛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Q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dirty="0">
                        <a:cs typeface="Times New Roman" panose="02020603050405020304" pitchFamily="18" charset="0"/>
                      </a:rPr>
                      <m:t>uestion</m:t>
                    </m:r>
                    <m:r>
                      <a:rPr lang="en-US" dirty="0"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5</m:t>
                    </m:r>
                    <m:r>
                      <a:rPr lang="en-US" dirty="0">
                        <a:cs typeface="Times New Roman" panose="02020603050405020304" pitchFamily="18" charset="0"/>
                      </a:rPr>
                      <m:t>.</m:t>
                    </m:r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dirty="0"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dirty="0"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US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−3)</m:t>
                          </m:r>
                        </m:den>
                      </m:f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=2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−3)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Derivative: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−2(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−3)</m:t>
                          </m:r>
                        </m:e>
                        <m:sup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−1−1</m:t>
                              </m:r>
                            </m:e>
                          </m:d>
                        </m:sup>
                      </m:sSup>
                      <m: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1−1</m:t>
                              </m:r>
                            </m:e>
                          </m:d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−2(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−3)</m:t>
                          </m:r>
                        </m:e>
                        <m:sup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−2</m:t>
                              </m:r>
                            </m:e>
                          </m:d>
                        </m:sup>
                      </m:sSup>
                      <m:r>
                        <a:rPr lang="en-US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e>
                          </m:d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=−2(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−3)</m:t>
                          </m:r>
                        </m:e>
                        <m:sup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−2</m:t>
                              </m:r>
                            </m:e>
                          </m:d>
                        </m:sup>
                      </m:sSup>
                      <m:r>
                        <a:rPr lang="en-US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1</m:t>
                      </m:r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=−2(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−3)</m:t>
                          </m:r>
                        </m:e>
                        <m:sup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−2</m:t>
                              </m:r>
                            </m:e>
                          </m:d>
                        </m:sup>
                      </m:sSup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−2</m:t>
                          </m:r>
                        </m:num>
                        <m:den>
                          <m:sSup>
                            <m:sSup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−3)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b="0" dirty="0"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1811" y="1233577"/>
                <a:ext cx="5288657" cy="5236234"/>
              </a:xfrm>
              <a:blipFill>
                <a:blip r:embed="rId4"/>
                <a:stretch>
                  <a:fillRect l="-1382" t="-47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BDD32E06-3B4F-46FA-B8AE-0A0917F602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2578" y="1794294"/>
            <a:ext cx="5117943" cy="4675517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7465C73-2198-421F-A7D9-EB0EA0DB08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785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4491"/>
    </mc:Choice>
    <mc:Fallback>
      <p:transition spd="slow" advTm="1544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Richmond, A. E., &amp; Hecht, G. W. (1995).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Calculus for electronics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New York: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https://www.desmos.com</a:t>
            </a:r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50873</TotalTime>
  <Words>472</Words>
  <Application>Microsoft Office PowerPoint</Application>
  <PresentationFormat>Widescreen</PresentationFormat>
  <Paragraphs>75</Paragraphs>
  <Slides>9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Cambria Math</vt:lpstr>
      <vt:lpstr>Century Gothic</vt:lpstr>
      <vt:lpstr>Times New Roman</vt:lpstr>
      <vt:lpstr>Mesh</vt:lpstr>
      <vt:lpstr>Derivative  Problem Examples Part 1 </vt:lpstr>
      <vt:lpstr>Derivative Problem Examples Part 1</vt:lpstr>
      <vt:lpstr>Derivative Problem Examples Part 1</vt:lpstr>
      <vt:lpstr>Derivative Problem Examples Part 1</vt:lpstr>
      <vt:lpstr>Derivative Problem Examples Part 1</vt:lpstr>
      <vt:lpstr>Derivative Problem Examples Part 1</vt:lpstr>
      <vt:lpstr>Derivative Problem Examples Part 1</vt:lpstr>
      <vt:lpstr>Derivative Problem Examples Part 1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315</cp:revision>
  <dcterms:created xsi:type="dcterms:W3CDTF">2019-08-29T21:54:18Z</dcterms:created>
  <dcterms:modified xsi:type="dcterms:W3CDTF">2020-08-10T19:48:45Z</dcterms:modified>
</cp:coreProperties>
</file>